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16"/>
  </p:notesMasterIdLst>
  <p:sldIdLst>
    <p:sldId id="256" r:id="rId2"/>
    <p:sldId id="284" r:id="rId3"/>
    <p:sldId id="257" r:id="rId4"/>
    <p:sldId id="285" r:id="rId5"/>
    <p:sldId id="286" r:id="rId6"/>
    <p:sldId id="287" r:id="rId7"/>
    <p:sldId id="288" r:id="rId8"/>
    <p:sldId id="293" r:id="rId9"/>
    <p:sldId id="290" r:id="rId10"/>
    <p:sldId id="291" r:id="rId11"/>
    <p:sldId id="292" r:id="rId12"/>
    <p:sldId id="265" r:id="rId13"/>
    <p:sldId id="289" r:id="rId14"/>
    <p:sldId id="261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FF9900"/>
  </p:clrMru>
</p:presentationPr>
</file>

<file path=ppt/tableStyles.xml><?xml version="1.0" encoding="utf-8"?>
<a:tblStyleLst xmlns:a="http://schemas.openxmlformats.org/drawingml/2006/main" def="{904F5289-82B0-4DFE-A7CC-F9DA973D8331}">
  <a:tblStyle styleId="{904F5289-82B0-4DFE-A7CC-F9DA973D83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677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7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090764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8" y="4278350"/>
            <a:ext cx="5480828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799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-3" y="41"/>
            <a:ext cx="7072430" cy="1327315"/>
            <a:chOff x="-4" y="40"/>
            <a:chExt cx="7072430" cy="1327315"/>
          </a:xfrm>
        </p:grpSpPr>
        <p:sp>
          <p:nvSpPr>
            <p:cNvPr id="63" name="Google Shape;63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6946843" y="4472724"/>
            <a:ext cx="2202830" cy="670795"/>
            <a:chOff x="5575242" y="4472723"/>
            <a:chExt cx="2202830" cy="670795"/>
          </a:xfrm>
        </p:grpSpPr>
        <p:sp>
          <p:nvSpPr>
            <p:cNvPr id="71" name="Google Shape;71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6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4" y="1327350"/>
            <a:ext cx="6132601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1" y="4636501"/>
            <a:ext cx="1487401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3" y="41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3" y="4472724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6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6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1" y="4636501"/>
            <a:ext cx="1487401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sldNum" idx="12"/>
          </p:nvPr>
        </p:nvSpPr>
        <p:spPr>
          <a:xfrm>
            <a:off x="7618001" y="4636501"/>
            <a:ext cx="1487401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64" name="Google Shape;164;p10"/>
          <p:cNvGrpSpPr/>
          <p:nvPr/>
        </p:nvGrpSpPr>
        <p:grpSpPr>
          <a:xfrm>
            <a:off x="6946843" y="4472724"/>
            <a:ext cx="2202830" cy="670795"/>
            <a:chOff x="5575242" y="4472723"/>
            <a:chExt cx="2202830" cy="670795"/>
          </a:xfrm>
        </p:grpSpPr>
        <p:sp>
          <p:nvSpPr>
            <p:cNvPr id="165" name="Google Shape;165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166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Google Shape;167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Google Shape;170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Google Shape;172;p10"/>
          <p:cNvGrpSpPr/>
          <p:nvPr/>
        </p:nvGrpSpPr>
        <p:grpSpPr>
          <a:xfrm rot="10800000">
            <a:off x="-9" y="-1"/>
            <a:ext cx="2202830" cy="670795"/>
            <a:chOff x="5575242" y="4472723"/>
            <a:chExt cx="2202830" cy="670795"/>
          </a:xfrm>
        </p:grpSpPr>
        <p:sp>
          <p:nvSpPr>
            <p:cNvPr id="173" name="Google Shape;173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174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6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4" y="1327350"/>
            <a:ext cx="6132601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1" y="4636501"/>
            <a:ext cx="1487401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685798" y="1090750"/>
            <a:ext cx="5974434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Предложение </a:t>
            </a:r>
            <a:br>
              <a:rPr lang="ru-RU" sz="2800" dirty="0" smtClean="0"/>
            </a:br>
            <a:r>
              <a:rPr lang="ru-RU" sz="2800" dirty="0" smtClean="0"/>
              <a:t>по размещению на территории </a:t>
            </a:r>
            <a:br>
              <a:rPr lang="ru-RU" sz="2800" dirty="0" smtClean="0"/>
            </a:br>
            <a:r>
              <a:rPr lang="ru-RU" sz="2800" dirty="0" smtClean="0"/>
              <a:t>Орловского района</a:t>
            </a:r>
            <a:br>
              <a:rPr lang="ru-RU" sz="2800" dirty="0" smtClean="0"/>
            </a:br>
            <a:r>
              <a:rPr lang="ru-RU" sz="2800" dirty="0" smtClean="0"/>
              <a:t>промышленного объекта</a:t>
            </a:r>
            <a:endParaRPr sz="2800" dirty="0"/>
          </a:p>
        </p:txBody>
      </p:sp>
      <p:pic>
        <p:nvPicPr>
          <p:cNvPr id="61442" name="Picture 2" descr="http://orlr.ru/files/images/ger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304" y="3250941"/>
            <a:ext cx="1297344" cy="1625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/>
          <a:srcRect l="3168" t="12006" r="1084" b="7906"/>
          <a:stretch>
            <a:fillRect/>
          </a:stretch>
        </p:blipFill>
        <p:spPr bwMode="auto">
          <a:xfrm>
            <a:off x="1048454" y="699542"/>
            <a:ext cx="7123946" cy="334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4294967295"/>
          </p:nvPr>
        </p:nvSpPr>
        <p:spPr>
          <a:xfrm>
            <a:off x="720080" y="4011910"/>
            <a:ext cx="8748464" cy="9926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В настоящее время возможно сформировать три земельных участка из земель, государственная собственность на которые не разграничена: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1) в территориальной зоне П3 – примерной площадью </a:t>
            </a:r>
            <a:r>
              <a:rPr lang="ru-RU" sz="900" dirty="0" smtClean="0"/>
              <a:t>8,35 </a:t>
            </a:r>
            <a:r>
              <a:rPr lang="ru-RU" sz="900" dirty="0" smtClean="0"/>
              <a:t>га,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2) в территориальной зоне П4 – примерной площадью 3 га,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3) в территориальной зоне Ж3 – примерной площадью </a:t>
            </a:r>
            <a:r>
              <a:rPr lang="ru-RU" sz="900" dirty="0" smtClean="0"/>
              <a:t>0,65 </a:t>
            </a:r>
            <a:r>
              <a:rPr lang="ru-RU" sz="900" dirty="0" smtClean="0"/>
              <a:t>га.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900" dirty="0"/>
          </a:p>
        </p:txBody>
      </p:sp>
      <p:sp>
        <p:nvSpPr>
          <p:cNvPr id="6" name="Полилиния 5"/>
          <p:cNvSpPr/>
          <p:nvPr/>
        </p:nvSpPr>
        <p:spPr>
          <a:xfrm>
            <a:off x="2252888" y="2406302"/>
            <a:ext cx="1159741" cy="1539791"/>
          </a:xfrm>
          <a:custGeom>
            <a:avLst/>
            <a:gdLst>
              <a:gd name="connsiteX0" fmla="*/ 563880 w 563880"/>
              <a:gd name="connsiteY0" fmla="*/ 0 h 748665"/>
              <a:gd name="connsiteX1" fmla="*/ 0 w 563880"/>
              <a:gd name="connsiteY1" fmla="*/ 83820 h 748665"/>
              <a:gd name="connsiteX2" fmla="*/ 194310 w 563880"/>
              <a:gd name="connsiteY2" fmla="*/ 377190 h 748665"/>
              <a:gd name="connsiteX3" fmla="*/ 249555 w 563880"/>
              <a:gd name="connsiteY3" fmla="*/ 497205 h 748665"/>
              <a:gd name="connsiteX4" fmla="*/ 430530 w 563880"/>
              <a:gd name="connsiteY4" fmla="*/ 748665 h 748665"/>
              <a:gd name="connsiteX5" fmla="*/ 527685 w 563880"/>
              <a:gd name="connsiteY5" fmla="*/ 487680 h 748665"/>
              <a:gd name="connsiteX6" fmla="*/ 318135 w 563880"/>
              <a:gd name="connsiteY6" fmla="*/ 483870 h 748665"/>
              <a:gd name="connsiteX7" fmla="*/ 331470 w 563880"/>
              <a:gd name="connsiteY7" fmla="*/ 100965 h 748665"/>
              <a:gd name="connsiteX8" fmla="*/ 556260 w 563880"/>
              <a:gd name="connsiteY8" fmla="*/ 114300 h 748665"/>
              <a:gd name="connsiteX9" fmla="*/ 563880 w 563880"/>
              <a:gd name="connsiteY9" fmla="*/ 0 h 74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3880" h="748665">
                <a:moveTo>
                  <a:pt x="563880" y="0"/>
                </a:moveTo>
                <a:lnTo>
                  <a:pt x="0" y="83820"/>
                </a:lnTo>
                <a:lnTo>
                  <a:pt x="194310" y="377190"/>
                </a:lnTo>
                <a:lnTo>
                  <a:pt x="249555" y="497205"/>
                </a:lnTo>
                <a:lnTo>
                  <a:pt x="430530" y="748665"/>
                </a:lnTo>
                <a:lnTo>
                  <a:pt x="527685" y="487680"/>
                </a:lnTo>
                <a:lnTo>
                  <a:pt x="318135" y="483870"/>
                </a:lnTo>
                <a:lnTo>
                  <a:pt x="331470" y="100965"/>
                </a:lnTo>
                <a:lnTo>
                  <a:pt x="556260" y="114300"/>
                </a:lnTo>
                <a:lnTo>
                  <a:pt x="56388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4294967295"/>
          </p:nvPr>
        </p:nvSpPr>
        <p:spPr>
          <a:xfrm>
            <a:off x="395536" y="843558"/>
            <a:ext cx="8424936" cy="34563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ru-RU" sz="1000" b="1" dirty="0" smtClean="0"/>
              <a:t>Предлагаемый порядок оформления земельных участков:</a:t>
            </a:r>
          </a:p>
          <a:p>
            <a:pPr>
              <a:buNone/>
            </a:pPr>
            <a:endParaRPr lang="ru-RU" sz="1000" b="1" dirty="0" smtClean="0"/>
          </a:p>
          <a:p>
            <a:pPr>
              <a:buNone/>
            </a:pPr>
            <a:r>
              <a:rPr lang="ru-RU" sz="1000" b="1" dirty="0" smtClean="0"/>
              <a:t>1. Формирование земельных участков и постановка их на государственный кадастровый учет. </a:t>
            </a:r>
          </a:p>
          <a:p>
            <a:pPr>
              <a:buNone/>
            </a:pPr>
            <a:r>
              <a:rPr lang="ru-RU" sz="1000" b="1" dirty="0" smtClean="0"/>
              <a:t>2. Регистрация предприятия или обособленного подразделения в налоговой инспекции на территории Орловского района.</a:t>
            </a:r>
          </a:p>
          <a:p>
            <a:pPr>
              <a:buNone/>
            </a:pPr>
            <a:r>
              <a:rPr lang="ru-RU" sz="1000" b="1" dirty="0" smtClean="0"/>
              <a:t>3. Обращение предприятия в Департамент экономического развития и инвестиционной деятельности Орловской области о включении реестр инвестиционных предприятий области.</a:t>
            </a:r>
          </a:p>
          <a:p>
            <a:pPr>
              <a:buNone/>
            </a:pPr>
            <a:r>
              <a:rPr lang="ru-RU" sz="1000" b="1" dirty="0" smtClean="0"/>
              <a:t>4. Включение Департаментом экономического развития и инвестиционной деятельности Орловской области заявителя в реестр инвестиционных предприятий области.</a:t>
            </a:r>
          </a:p>
          <a:p>
            <a:pPr>
              <a:buNone/>
            </a:pPr>
            <a:r>
              <a:rPr lang="ru-RU" sz="1000" b="1" dirty="0" smtClean="0"/>
              <a:t>5. Обращение предприятия в Департамент государственного имущества и земельных отношений Орловской области с заявлением о предоставлении ему права на заключение договора аренды земельного участка без проведения торгов для реализации масштабного инвестиционного проекта.</a:t>
            </a:r>
          </a:p>
          <a:p>
            <a:pPr>
              <a:buNone/>
            </a:pPr>
            <a:r>
              <a:rPr lang="ru-RU" sz="1000" b="1" dirty="0" smtClean="0"/>
              <a:t>6. Распоряжение Губернатора Орловской области о предоставлении предприятию права на заключение договора аренды земельного участка без проведения торгов для реализации масштабного инвестиционного проекта.</a:t>
            </a:r>
          </a:p>
          <a:p>
            <a:pPr>
              <a:buNone/>
            </a:pPr>
            <a:r>
              <a:rPr lang="ru-RU" sz="1000" b="1" dirty="0" smtClean="0"/>
              <a:t>7. Заключение между администрацией Орловского района и предприятием договоров аренды земельных участков .</a:t>
            </a:r>
          </a:p>
          <a:p>
            <a:pPr>
              <a:buNone/>
            </a:pPr>
            <a:endParaRPr lang="ru-RU" sz="1000" b="1" dirty="0" smtClean="0"/>
          </a:p>
          <a:p>
            <a:pPr>
              <a:buNone/>
            </a:pPr>
            <a:r>
              <a:rPr lang="ru-RU" sz="1000" b="1" dirty="0" smtClean="0"/>
              <a:t>Размер арендной платы за 10 га составит 66 184 рублей 20 копеек.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1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Фотоматериалы</a:t>
            </a:r>
            <a:endParaRPr dirty="0"/>
          </a:p>
        </p:txBody>
      </p:sp>
      <p:sp>
        <p:nvSpPr>
          <p:cNvPr id="303" name="Google Shape;303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grpSp>
        <p:nvGrpSpPr>
          <p:cNvPr id="304" name="Google Shape;304;p20"/>
          <p:cNvGrpSpPr/>
          <p:nvPr/>
        </p:nvGrpSpPr>
        <p:grpSpPr>
          <a:xfrm>
            <a:off x="299070" y="635919"/>
            <a:ext cx="335801" cy="279517"/>
            <a:chOff x="1247825" y="322750"/>
            <a:chExt cx="443300" cy="369000"/>
          </a:xfrm>
        </p:grpSpPr>
        <p:sp>
          <p:nvSpPr>
            <p:cNvPr id="305" name="Google Shape;305;p20"/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l" t="t" r="r" b="b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l" t="t" r="r" b="b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l" t="t" r="r" b="b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l" t="t" r="r" b="b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l" t="t" r="r" b="b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Рисунок 11"/>
          <p:cNvPicPr/>
          <p:nvPr/>
        </p:nvPicPr>
        <p:blipFill>
          <a:blip r:embed="rId3"/>
          <a:srcRect l="2101" t="9338" r="3629" b="7810"/>
          <a:stretch>
            <a:fillRect/>
          </a:stretch>
        </p:blipFill>
        <p:spPr>
          <a:xfrm>
            <a:off x="490267" y="1490535"/>
            <a:ext cx="4225749" cy="2449367"/>
          </a:xfrm>
          <a:prstGeom prst="rect">
            <a:avLst/>
          </a:prstGeom>
        </p:spPr>
      </p:pic>
      <p:pic>
        <p:nvPicPr>
          <p:cNvPr id="43009" name="Picture 1" descr="C:\Users\Пользователь\Desktop\гуреевка\DSC013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3" y="1797374"/>
            <a:ext cx="3816423" cy="2540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Фотоматериалы</a:t>
            </a:r>
            <a:endParaRPr dirty="0"/>
          </a:p>
        </p:txBody>
      </p:sp>
      <p:sp>
        <p:nvSpPr>
          <p:cNvPr id="301" name="Google Shape;301;p20"/>
          <p:cNvSpPr txBox="1">
            <a:spLocks noGrp="1"/>
          </p:cNvSpPr>
          <p:nvPr>
            <p:ph type="body" idx="1"/>
          </p:nvPr>
        </p:nvSpPr>
        <p:spPr>
          <a:xfrm>
            <a:off x="1619672" y="4515966"/>
            <a:ext cx="4248472" cy="4609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ru-RU" sz="1100" dirty="0" smtClean="0"/>
              <a:t>Вид на участок со стороны д. Гуреевка</a:t>
            </a:r>
            <a:endParaRPr dirty="0"/>
          </a:p>
        </p:txBody>
      </p:sp>
      <p:sp>
        <p:nvSpPr>
          <p:cNvPr id="303" name="Google Shape;303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grpSp>
        <p:nvGrpSpPr>
          <p:cNvPr id="2" name="Google Shape;304;p20"/>
          <p:cNvGrpSpPr/>
          <p:nvPr/>
        </p:nvGrpSpPr>
        <p:grpSpPr>
          <a:xfrm>
            <a:off x="299070" y="635919"/>
            <a:ext cx="335801" cy="279517"/>
            <a:chOff x="1247825" y="322750"/>
            <a:chExt cx="443300" cy="369000"/>
          </a:xfrm>
        </p:grpSpPr>
        <p:sp>
          <p:nvSpPr>
            <p:cNvPr id="305" name="Google Shape;305;p20"/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l" t="t" r="r" b="b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l" t="t" r="r" b="b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l" t="t" r="r" b="b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l" t="t" r="r" b="b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l" t="t" r="r" b="b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 t="17423" b="3502"/>
          <a:stretch>
            <a:fillRect/>
          </a:stretch>
        </p:blipFill>
        <p:spPr bwMode="auto">
          <a:xfrm>
            <a:off x="1691680" y="1406932"/>
            <a:ext cx="5688632" cy="310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/>
              <a:t>Общая информация о районе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8" y="590919"/>
            <a:ext cx="369506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7503" y="1215722"/>
            <a:ext cx="4095329" cy="39277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304800"/>
          </a:effectLst>
          <a:extLst/>
        </p:spPr>
      </p:pic>
      <p:sp>
        <p:nvSpPr>
          <p:cNvPr id="12" name="Скругленный прямоугольник 11"/>
          <p:cNvSpPr/>
          <p:nvPr/>
        </p:nvSpPr>
        <p:spPr>
          <a:xfrm>
            <a:off x="4202832" y="3795886"/>
            <a:ext cx="2745432" cy="11521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tx2"/>
              </a:buClr>
              <a:buSzPct val="85000"/>
              <a:defRPr/>
            </a:pP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Выгодное транспортно-географическое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положение:</a:t>
            </a:r>
          </a:p>
          <a:p>
            <a:pPr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- М-2 «Крым» Москва-Тула-Орел-Курск-Белгород</a:t>
            </a:r>
          </a:p>
          <a:p>
            <a:pPr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- Р-92 Калуга-Перемышль-Белев-Орел</a:t>
            </a:r>
          </a:p>
          <a:p>
            <a:pPr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- Р-119 Орел-Ливны-Елец-Липецк-Тамбов</a:t>
            </a:r>
          </a:p>
          <a:p>
            <a:pPr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- Р-120 Орел-Брянск-Смоленск</a:t>
            </a:r>
          </a:p>
          <a:p>
            <a:pPr>
              <a:buClr>
                <a:schemeClr val="tx2"/>
              </a:buClr>
              <a:buSzPct val="85000"/>
              <a:defRPr/>
            </a:pP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Близость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к узловой железно-дорожной станции Московской железной дороги в городе Орел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02832" y="2645379"/>
            <a:ext cx="4843294" cy="10064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000" algn="just"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Климат района - умеренно-континентальный, влажный летом и сравнительно холодный зимой. Среднегодовая температура около + 7 °С, выпадает 540 мм осадков в год. Средняя продолжительность периода температур ниже -5 °С 95-114 дней.</a:t>
            </a:r>
          </a:p>
          <a:p>
            <a:pPr indent="180000" algn="just"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С юга на северо-восток территорию района пересекает река Ока.</a:t>
            </a:r>
          </a:p>
          <a:p>
            <a:pPr indent="180000" algn="just"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 По почвенному покрову Орловский район представлен в основном тремя разновидностями серых лесных почв: серые лесные, темно-серые лесные, светло-серые лесные.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02832" y="1215722"/>
            <a:ext cx="4832300" cy="12840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000" algn="just"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В первом полугодии 2018 года объём отгруженных товаров собственного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производства,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выполненных работ и услуг по промышленным видам деятельности составил 4,5 млрд.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руб. (рост 6%).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За 8 месяцев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2018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года оборот розничной торговли составил 1,6 млрд. рублей (рост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2,7%),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оборот общественного питания - 17,8 </a:t>
            </a:r>
            <a:r>
              <a:rPr lang="ru-RU" sz="800" b="1" dirty="0" err="1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млн.руб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.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(рост 0,3 %).</a:t>
            </a:r>
          </a:p>
          <a:p>
            <a:pPr indent="180000" algn="just"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В инвестиционной сфере за счет всех источников финансирования за первое полугодие 2018 года использовано 2,1 млрд. рублей инвестиций в основной капитал (рост 1,9 раза к аналогичному периоду 2017 года).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За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8 месяцев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2018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года введено 75,8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тыс.м2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общей площади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жилья (рост 70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%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).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Candara" pitchFamily="34" charset="0"/>
            </a:endParaRPr>
          </a:p>
          <a:p>
            <a:pPr indent="180000" algn="just"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Номинальная среднемесячная заработная плата работников в первом полугодии 2018 года составила 26,9 тыс.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руб.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Описание местоположения участка</a:t>
            </a:r>
            <a:endParaRPr dirty="0"/>
          </a:p>
        </p:txBody>
      </p:sp>
      <p:sp>
        <p:nvSpPr>
          <p:cNvPr id="191" name="Google Shape;191;p12"/>
          <p:cNvSpPr txBox="1">
            <a:spLocks noGrp="1"/>
          </p:cNvSpPr>
          <p:nvPr>
            <p:ph type="body" idx="1"/>
          </p:nvPr>
        </p:nvSpPr>
        <p:spPr>
          <a:xfrm>
            <a:off x="539552" y="4430941"/>
            <a:ext cx="7128792" cy="6610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Планируемый земельный участок примыкает к границе г. Орла с юго-восточной стороны, расположен на территории 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д. Гуреевка Большекуликовского сельского поселения Орловского района в кадастровом квартале 57:10:0060101. Ориентировочная площадь - </a:t>
            </a:r>
            <a:r>
              <a:rPr lang="ru-RU" sz="900" dirty="0" smtClean="0"/>
              <a:t>12 </a:t>
            </a:r>
            <a:r>
              <a:rPr lang="ru-RU" sz="900" dirty="0" smtClean="0"/>
              <a:t>га</a:t>
            </a:r>
            <a:endParaRPr sz="1000" i="1" dirty="0">
              <a:solidFill>
                <a:srgbClr val="3F5378"/>
              </a:solidFill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grpSp>
        <p:nvGrpSpPr>
          <p:cNvPr id="2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Рисунок 25"/>
          <p:cNvPicPr/>
          <p:nvPr/>
        </p:nvPicPr>
        <p:blipFill>
          <a:blip r:embed="rId3">
            <a:lum bright="10000" contrast="10000"/>
          </a:blip>
          <a:srcRect l="3603" t="12637" r="26594" b="14469"/>
          <a:stretch>
            <a:fillRect/>
          </a:stretch>
        </p:blipFill>
        <p:spPr bwMode="auto">
          <a:xfrm>
            <a:off x="2051720" y="1419622"/>
            <a:ext cx="5112568" cy="300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Прямая со стрелкой 27"/>
          <p:cNvCxnSpPr/>
          <p:nvPr/>
        </p:nvCxnSpPr>
        <p:spPr>
          <a:xfrm flipV="1">
            <a:off x="7236296" y="1779662"/>
            <a:ext cx="216024" cy="72008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452320" y="1620838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Москва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1732624" y="3494206"/>
            <a:ext cx="216024" cy="72008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42216" y="3494206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Курск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771800" y="2931790"/>
            <a:ext cx="360040" cy="144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</a:rPr>
              <a:t>М2</a:t>
            </a:r>
            <a:endParaRPr lang="ru-RU" sz="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194935" y="2767965"/>
            <a:ext cx="563880" cy="748665"/>
          </a:xfrm>
          <a:custGeom>
            <a:avLst/>
            <a:gdLst>
              <a:gd name="connsiteX0" fmla="*/ 563880 w 563880"/>
              <a:gd name="connsiteY0" fmla="*/ 0 h 748665"/>
              <a:gd name="connsiteX1" fmla="*/ 0 w 563880"/>
              <a:gd name="connsiteY1" fmla="*/ 83820 h 748665"/>
              <a:gd name="connsiteX2" fmla="*/ 194310 w 563880"/>
              <a:gd name="connsiteY2" fmla="*/ 377190 h 748665"/>
              <a:gd name="connsiteX3" fmla="*/ 249555 w 563880"/>
              <a:gd name="connsiteY3" fmla="*/ 497205 h 748665"/>
              <a:gd name="connsiteX4" fmla="*/ 430530 w 563880"/>
              <a:gd name="connsiteY4" fmla="*/ 748665 h 748665"/>
              <a:gd name="connsiteX5" fmla="*/ 527685 w 563880"/>
              <a:gd name="connsiteY5" fmla="*/ 487680 h 748665"/>
              <a:gd name="connsiteX6" fmla="*/ 318135 w 563880"/>
              <a:gd name="connsiteY6" fmla="*/ 483870 h 748665"/>
              <a:gd name="connsiteX7" fmla="*/ 331470 w 563880"/>
              <a:gd name="connsiteY7" fmla="*/ 100965 h 748665"/>
              <a:gd name="connsiteX8" fmla="*/ 556260 w 563880"/>
              <a:gd name="connsiteY8" fmla="*/ 114300 h 748665"/>
              <a:gd name="connsiteX9" fmla="*/ 563880 w 563880"/>
              <a:gd name="connsiteY9" fmla="*/ 0 h 74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3880" h="748665">
                <a:moveTo>
                  <a:pt x="563880" y="0"/>
                </a:moveTo>
                <a:lnTo>
                  <a:pt x="0" y="83820"/>
                </a:lnTo>
                <a:lnTo>
                  <a:pt x="194310" y="377190"/>
                </a:lnTo>
                <a:lnTo>
                  <a:pt x="249555" y="497205"/>
                </a:lnTo>
                <a:lnTo>
                  <a:pt x="430530" y="748665"/>
                </a:lnTo>
                <a:lnTo>
                  <a:pt x="527685" y="487680"/>
                </a:lnTo>
                <a:lnTo>
                  <a:pt x="318135" y="483870"/>
                </a:lnTo>
                <a:lnTo>
                  <a:pt x="331470" y="100965"/>
                </a:lnTo>
                <a:lnTo>
                  <a:pt x="556260" y="114300"/>
                </a:lnTo>
                <a:lnTo>
                  <a:pt x="56388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Транспортная доступность</a:t>
            </a:r>
            <a:endParaRPr dirty="0"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1619672" y="4371950"/>
            <a:ext cx="5256584" cy="504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900" b="1" dirty="0" smtClean="0"/>
              <a:t>Планируемый участок расположен в 500 метрах от автомагистрали М2 «Крым»,                                          слева от автодороги д. Гуреевка – д. Башковка</a:t>
            </a:r>
            <a:endParaRPr sz="900" b="1" dirty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Рисунок 23"/>
          <p:cNvPicPr/>
          <p:nvPr/>
        </p:nvPicPr>
        <p:blipFill>
          <a:blip r:embed="rId3">
            <a:lum bright="10000"/>
          </a:blip>
          <a:srcRect l="12209" t="15568" r="8491" b="6777"/>
          <a:stretch>
            <a:fillRect/>
          </a:stretch>
        </p:blipFill>
        <p:spPr bwMode="auto">
          <a:xfrm>
            <a:off x="1691680" y="1419622"/>
            <a:ext cx="5544616" cy="305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Прямая со стрелкой 27"/>
          <p:cNvCxnSpPr/>
          <p:nvPr/>
        </p:nvCxnSpPr>
        <p:spPr>
          <a:xfrm flipV="1">
            <a:off x="6588224" y="1203598"/>
            <a:ext cx="144016" cy="144016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660232" y="987574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Москва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1403648" y="3507854"/>
            <a:ext cx="216024" cy="72008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99592" y="3507854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Курск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4645404" y="2283718"/>
            <a:ext cx="70612" cy="360040"/>
          </a:xfrm>
          <a:prstGeom prst="straightConnector1">
            <a:avLst/>
          </a:prstGeom>
          <a:ln w="127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211960" y="2397537"/>
            <a:ext cx="611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500 м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4" name="Прямоугольная выноска 43"/>
          <p:cNvSpPr/>
          <p:nvPr/>
        </p:nvSpPr>
        <p:spPr>
          <a:xfrm>
            <a:off x="6588224" y="2211710"/>
            <a:ext cx="1944216" cy="576064"/>
          </a:xfrm>
          <a:prstGeom prst="wedgeRectCallout">
            <a:avLst>
              <a:gd name="adj1" fmla="val -120621"/>
              <a:gd name="adj2" fmla="val 115806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ru-RU" sz="8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В 2019 году запланировано строительство дороги д. Гуреевка – </a:t>
            </a:r>
          </a:p>
          <a:p>
            <a:pPr algn="ctr">
              <a:lnSpc>
                <a:spcPts val="1300"/>
              </a:lnSpc>
            </a:pPr>
            <a:r>
              <a:rPr lang="ru-RU" sz="8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д. Башковка протяженностью 2,8 км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940152" y="1707654"/>
            <a:ext cx="360040" cy="144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</a:rPr>
              <a:t>М2</a:t>
            </a:r>
            <a:endParaRPr lang="ru-RU" sz="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300192" y="4299942"/>
            <a:ext cx="504056" cy="144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</a:rPr>
              <a:t>Р-119</a:t>
            </a:r>
            <a:endParaRPr lang="ru-RU" sz="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4560098" y="2618358"/>
            <a:ext cx="348367" cy="462528"/>
          </a:xfrm>
          <a:custGeom>
            <a:avLst/>
            <a:gdLst>
              <a:gd name="connsiteX0" fmla="*/ 563880 w 563880"/>
              <a:gd name="connsiteY0" fmla="*/ 0 h 748665"/>
              <a:gd name="connsiteX1" fmla="*/ 0 w 563880"/>
              <a:gd name="connsiteY1" fmla="*/ 83820 h 748665"/>
              <a:gd name="connsiteX2" fmla="*/ 194310 w 563880"/>
              <a:gd name="connsiteY2" fmla="*/ 377190 h 748665"/>
              <a:gd name="connsiteX3" fmla="*/ 249555 w 563880"/>
              <a:gd name="connsiteY3" fmla="*/ 497205 h 748665"/>
              <a:gd name="connsiteX4" fmla="*/ 430530 w 563880"/>
              <a:gd name="connsiteY4" fmla="*/ 748665 h 748665"/>
              <a:gd name="connsiteX5" fmla="*/ 527685 w 563880"/>
              <a:gd name="connsiteY5" fmla="*/ 487680 h 748665"/>
              <a:gd name="connsiteX6" fmla="*/ 318135 w 563880"/>
              <a:gd name="connsiteY6" fmla="*/ 483870 h 748665"/>
              <a:gd name="connsiteX7" fmla="*/ 331470 w 563880"/>
              <a:gd name="connsiteY7" fmla="*/ 100965 h 748665"/>
              <a:gd name="connsiteX8" fmla="*/ 556260 w 563880"/>
              <a:gd name="connsiteY8" fmla="*/ 114300 h 748665"/>
              <a:gd name="connsiteX9" fmla="*/ 563880 w 563880"/>
              <a:gd name="connsiteY9" fmla="*/ 0 h 74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3880" h="748665">
                <a:moveTo>
                  <a:pt x="563880" y="0"/>
                </a:moveTo>
                <a:lnTo>
                  <a:pt x="0" y="83820"/>
                </a:lnTo>
                <a:lnTo>
                  <a:pt x="194310" y="377190"/>
                </a:lnTo>
                <a:lnTo>
                  <a:pt x="249555" y="497205"/>
                </a:lnTo>
                <a:lnTo>
                  <a:pt x="430530" y="748665"/>
                </a:lnTo>
                <a:lnTo>
                  <a:pt x="527685" y="487680"/>
                </a:lnTo>
                <a:lnTo>
                  <a:pt x="318135" y="483870"/>
                </a:lnTo>
                <a:lnTo>
                  <a:pt x="331470" y="100965"/>
                </a:lnTo>
                <a:lnTo>
                  <a:pt x="556260" y="114300"/>
                </a:lnTo>
                <a:lnTo>
                  <a:pt x="56388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Расположение участка согласно документам территориального планирования </a:t>
            </a:r>
            <a:endParaRPr sz="1600" dirty="0"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1547664" y="4299942"/>
            <a:ext cx="5472608" cy="648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dirty="0" smtClean="0">
                <a:solidFill>
                  <a:srgbClr val="FF9800"/>
                </a:solidFill>
              </a:rPr>
              <a:t>Фрагмент Схемы территориального планирования Орловского района</a:t>
            </a:r>
            <a:endParaRPr sz="1100" dirty="0">
              <a:solidFill>
                <a:srgbClr val="FF980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900" b="1" dirty="0" smtClean="0">
                <a:solidFill>
                  <a:srgbClr val="3F5378"/>
                </a:solidFill>
              </a:rPr>
              <a:t>Планируемый участок расположен на территории существующих промышленных объектов</a:t>
            </a: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sz="1100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grpSp>
        <p:nvGrpSpPr>
          <p:cNvPr id="2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Рисунок 22"/>
          <p:cNvPicPr/>
          <p:nvPr/>
        </p:nvPicPr>
        <p:blipFill>
          <a:blip r:embed="rId3"/>
          <a:srcRect l="7487" t="19033" r="10124" b="6442"/>
          <a:stretch>
            <a:fillRect/>
          </a:stretch>
        </p:blipFill>
        <p:spPr bwMode="auto">
          <a:xfrm>
            <a:off x="1619672" y="1370981"/>
            <a:ext cx="5904656" cy="300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олилиния 23"/>
          <p:cNvSpPr/>
          <p:nvPr/>
        </p:nvSpPr>
        <p:spPr>
          <a:xfrm>
            <a:off x="3347864" y="2457832"/>
            <a:ext cx="158895" cy="210965"/>
          </a:xfrm>
          <a:custGeom>
            <a:avLst/>
            <a:gdLst>
              <a:gd name="connsiteX0" fmla="*/ 563880 w 563880"/>
              <a:gd name="connsiteY0" fmla="*/ 0 h 748665"/>
              <a:gd name="connsiteX1" fmla="*/ 0 w 563880"/>
              <a:gd name="connsiteY1" fmla="*/ 83820 h 748665"/>
              <a:gd name="connsiteX2" fmla="*/ 194310 w 563880"/>
              <a:gd name="connsiteY2" fmla="*/ 377190 h 748665"/>
              <a:gd name="connsiteX3" fmla="*/ 249555 w 563880"/>
              <a:gd name="connsiteY3" fmla="*/ 497205 h 748665"/>
              <a:gd name="connsiteX4" fmla="*/ 430530 w 563880"/>
              <a:gd name="connsiteY4" fmla="*/ 748665 h 748665"/>
              <a:gd name="connsiteX5" fmla="*/ 527685 w 563880"/>
              <a:gd name="connsiteY5" fmla="*/ 487680 h 748665"/>
              <a:gd name="connsiteX6" fmla="*/ 318135 w 563880"/>
              <a:gd name="connsiteY6" fmla="*/ 483870 h 748665"/>
              <a:gd name="connsiteX7" fmla="*/ 331470 w 563880"/>
              <a:gd name="connsiteY7" fmla="*/ 100965 h 748665"/>
              <a:gd name="connsiteX8" fmla="*/ 556260 w 563880"/>
              <a:gd name="connsiteY8" fmla="*/ 114300 h 748665"/>
              <a:gd name="connsiteX9" fmla="*/ 563880 w 563880"/>
              <a:gd name="connsiteY9" fmla="*/ 0 h 74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3880" h="748665">
                <a:moveTo>
                  <a:pt x="563880" y="0"/>
                </a:moveTo>
                <a:lnTo>
                  <a:pt x="0" y="83820"/>
                </a:lnTo>
                <a:lnTo>
                  <a:pt x="194310" y="377190"/>
                </a:lnTo>
                <a:lnTo>
                  <a:pt x="249555" y="497205"/>
                </a:lnTo>
                <a:lnTo>
                  <a:pt x="430530" y="748665"/>
                </a:lnTo>
                <a:lnTo>
                  <a:pt x="527685" y="487680"/>
                </a:lnTo>
                <a:lnTo>
                  <a:pt x="318135" y="483870"/>
                </a:lnTo>
                <a:lnTo>
                  <a:pt x="331470" y="100965"/>
                </a:lnTo>
                <a:lnTo>
                  <a:pt x="556260" y="114300"/>
                </a:lnTo>
                <a:lnTo>
                  <a:pt x="56388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1619672" y="2283718"/>
            <a:ext cx="1296144" cy="216024"/>
          </a:xfrm>
          <a:prstGeom prst="wedgeRectCallout">
            <a:avLst>
              <a:gd name="adj1" fmla="val 88148"/>
              <a:gd name="adj2" fmla="val 56915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Планируемый участок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Расположение участка согласно документам территориального планирования </a:t>
            </a:r>
            <a:endParaRPr sz="1600" dirty="0"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827584" y="4264705"/>
            <a:ext cx="7560840" cy="6833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100" b="1" dirty="0" smtClean="0">
                <a:solidFill>
                  <a:srgbClr val="FF9800"/>
                </a:solidFill>
              </a:rPr>
              <a:t>Фрагмент Генерального плана Большекуликовского сельского поселения Орловского района            </a:t>
            </a:r>
            <a:r>
              <a:rPr lang="ru-RU" sz="900" dirty="0" smtClean="0"/>
              <a:t>Планируемый участок расположен частично в функциональной зоне П3- Производственная зона (3 класс),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частично в функциональной зоне П4 - Производственная зона (4 класс)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grpSp>
        <p:nvGrpSpPr>
          <p:cNvPr id="2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Рисунок 20"/>
          <p:cNvPicPr/>
          <p:nvPr/>
        </p:nvPicPr>
        <p:blipFill>
          <a:blip r:embed="rId3"/>
          <a:srcRect l="33287" t="11341" r="7618" b="17927"/>
          <a:stretch>
            <a:fillRect/>
          </a:stretch>
        </p:blipFill>
        <p:spPr bwMode="auto">
          <a:xfrm>
            <a:off x="2238195" y="1369610"/>
            <a:ext cx="4350029" cy="293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олилиния 24"/>
          <p:cNvSpPr/>
          <p:nvPr/>
        </p:nvSpPr>
        <p:spPr>
          <a:xfrm>
            <a:off x="2759100" y="3227442"/>
            <a:ext cx="360213" cy="478255"/>
          </a:xfrm>
          <a:custGeom>
            <a:avLst/>
            <a:gdLst>
              <a:gd name="connsiteX0" fmla="*/ 563880 w 563880"/>
              <a:gd name="connsiteY0" fmla="*/ 0 h 748665"/>
              <a:gd name="connsiteX1" fmla="*/ 0 w 563880"/>
              <a:gd name="connsiteY1" fmla="*/ 83820 h 748665"/>
              <a:gd name="connsiteX2" fmla="*/ 194310 w 563880"/>
              <a:gd name="connsiteY2" fmla="*/ 377190 h 748665"/>
              <a:gd name="connsiteX3" fmla="*/ 249555 w 563880"/>
              <a:gd name="connsiteY3" fmla="*/ 497205 h 748665"/>
              <a:gd name="connsiteX4" fmla="*/ 430530 w 563880"/>
              <a:gd name="connsiteY4" fmla="*/ 748665 h 748665"/>
              <a:gd name="connsiteX5" fmla="*/ 527685 w 563880"/>
              <a:gd name="connsiteY5" fmla="*/ 487680 h 748665"/>
              <a:gd name="connsiteX6" fmla="*/ 318135 w 563880"/>
              <a:gd name="connsiteY6" fmla="*/ 483870 h 748665"/>
              <a:gd name="connsiteX7" fmla="*/ 331470 w 563880"/>
              <a:gd name="connsiteY7" fmla="*/ 100965 h 748665"/>
              <a:gd name="connsiteX8" fmla="*/ 556260 w 563880"/>
              <a:gd name="connsiteY8" fmla="*/ 114300 h 748665"/>
              <a:gd name="connsiteX9" fmla="*/ 563880 w 563880"/>
              <a:gd name="connsiteY9" fmla="*/ 0 h 74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3880" h="748665">
                <a:moveTo>
                  <a:pt x="563880" y="0"/>
                </a:moveTo>
                <a:lnTo>
                  <a:pt x="0" y="83820"/>
                </a:lnTo>
                <a:lnTo>
                  <a:pt x="194310" y="377190"/>
                </a:lnTo>
                <a:lnTo>
                  <a:pt x="249555" y="497205"/>
                </a:lnTo>
                <a:lnTo>
                  <a:pt x="430530" y="748665"/>
                </a:lnTo>
                <a:lnTo>
                  <a:pt x="527685" y="487680"/>
                </a:lnTo>
                <a:lnTo>
                  <a:pt x="318135" y="483870"/>
                </a:lnTo>
                <a:lnTo>
                  <a:pt x="331470" y="100965"/>
                </a:lnTo>
                <a:lnTo>
                  <a:pt x="556260" y="114300"/>
                </a:lnTo>
                <a:lnTo>
                  <a:pt x="56388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1139856" y="3253942"/>
            <a:ext cx="1296144" cy="216024"/>
          </a:xfrm>
          <a:prstGeom prst="wedgeRectCallout">
            <a:avLst>
              <a:gd name="adj1" fmla="val 88295"/>
              <a:gd name="adj2" fmla="val 47215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Планируемый участок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Расположение участка согласно документам территориального планирования </a:t>
            </a:r>
            <a:endParaRPr sz="1600" dirty="0"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179512" y="4336713"/>
            <a:ext cx="7560840" cy="6833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100" b="1" dirty="0" smtClean="0">
                <a:solidFill>
                  <a:srgbClr val="FF9800"/>
                </a:solidFill>
              </a:rPr>
              <a:t>Фрагмент Правил землепользования и застройки Большекуликовского сельского поселения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Участок расположен частично в территориальной зоне П3 - Зона производственных и складских объектов III класса опасности,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частично в территориальной зоне П4 - Зона производственных и складских объектов II класса опасности,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частично в территориальной зоне Ж3 - Зона застройки индивидуальными и блокированными жилыми домами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grpSp>
        <p:nvGrpSpPr>
          <p:cNvPr id="2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Рисунок 21"/>
          <p:cNvPicPr/>
          <p:nvPr/>
        </p:nvPicPr>
        <p:blipFill>
          <a:blip r:embed="rId3"/>
          <a:srcRect l="26699" t="7927" r="3020" b="7195"/>
          <a:stretch>
            <a:fillRect/>
          </a:stretch>
        </p:blipFill>
        <p:spPr bwMode="auto">
          <a:xfrm>
            <a:off x="2129656" y="1372581"/>
            <a:ext cx="4458568" cy="303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олилиния 24"/>
          <p:cNvSpPr/>
          <p:nvPr/>
        </p:nvSpPr>
        <p:spPr>
          <a:xfrm>
            <a:off x="2777004" y="3433306"/>
            <a:ext cx="379645" cy="504056"/>
          </a:xfrm>
          <a:custGeom>
            <a:avLst/>
            <a:gdLst>
              <a:gd name="connsiteX0" fmla="*/ 563880 w 563880"/>
              <a:gd name="connsiteY0" fmla="*/ 0 h 748665"/>
              <a:gd name="connsiteX1" fmla="*/ 0 w 563880"/>
              <a:gd name="connsiteY1" fmla="*/ 83820 h 748665"/>
              <a:gd name="connsiteX2" fmla="*/ 194310 w 563880"/>
              <a:gd name="connsiteY2" fmla="*/ 377190 h 748665"/>
              <a:gd name="connsiteX3" fmla="*/ 249555 w 563880"/>
              <a:gd name="connsiteY3" fmla="*/ 497205 h 748665"/>
              <a:gd name="connsiteX4" fmla="*/ 430530 w 563880"/>
              <a:gd name="connsiteY4" fmla="*/ 748665 h 748665"/>
              <a:gd name="connsiteX5" fmla="*/ 527685 w 563880"/>
              <a:gd name="connsiteY5" fmla="*/ 487680 h 748665"/>
              <a:gd name="connsiteX6" fmla="*/ 318135 w 563880"/>
              <a:gd name="connsiteY6" fmla="*/ 483870 h 748665"/>
              <a:gd name="connsiteX7" fmla="*/ 331470 w 563880"/>
              <a:gd name="connsiteY7" fmla="*/ 100965 h 748665"/>
              <a:gd name="connsiteX8" fmla="*/ 556260 w 563880"/>
              <a:gd name="connsiteY8" fmla="*/ 114300 h 748665"/>
              <a:gd name="connsiteX9" fmla="*/ 563880 w 563880"/>
              <a:gd name="connsiteY9" fmla="*/ 0 h 74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3880" h="748665">
                <a:moveTo>
                  <a:pt x="563880" y="0"/>
                </a:moveTo>
                <a:lnTo>
                  <a:pt x="0" y="83820"/>
                </a:lnTo>
                <a:lnTo>
                  <a:pt x="194310" y="377190"/>
                </a:lnTo>
                <a:lnTo>
                  <a:pt x="249555" y="497205"/>
                </a:lnTo>
                <a:lnTo>
                  <a:pt x="430530" y="748665"/>
                </a:lnTo>
                <a:lnTo>
                  <a:pt x="527685" y="487680"/>
                </a:lnTo>
                <a:lnTo>
                  <a:pt x="318135" y="483870"/>
                </a:lnTo>
                <a:lnTo>
                  <a:pt x="331470" y="100965"/>
                </a:lnTo>
                <a:lnTo>
                  <a:pt x="556260" y="114300"/>
                </a:lnTo>
                <a:lnTo>
                  <a:pt x="56388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1115616" y="3363838"/>
            <a:ext cx="1296144" cy="216024"/>
          </a:xfrm>
          <a:prstGeom prst="wedgeRectCallout">
            <a:avLst>
              <a:gd name="adj1" fmla="val 90842"/>
              <a:gd name="adj2" fmla="val 60149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Планируемый участок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/>
          <p:nvPr/>
        </p:nvPicPr>
        <p:blipFill>
          <a:blip r:embed="rId3"/>
          <a:srcRect l="18183" t="10834" r="8066" b="6735"/>
          <a:stretch>
            <a:fillRect/>
          </a:stretch>
        </p:blipFill>
        <p:spPr bwMode="auto">
          <a:xfrm>
            <a:off x="2022336" y="1361262"/>
            <a:ext cx="4781912" cy="300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Ограничения в использовании участка </a:t>
            </a:r>
            <a:endParaRPr sz="1600" dirty="0"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611560" y="4227934"/>
            <a:ext cx="7560840" cy="6113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Планируемый земельный участок с северной стороны расположен в зоне минимально допустимых расстояний магистрального газопровода и ГРС (150 м), с южной – в третьем поясе зоны санитарной охраны источника водоснабжения                                      (водонапорная башня в д. Гуреевка)</a:t>
            </a:r>
            <a:endParaRPr sz="900" dirty="0" smtClean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grpSp>
        <p:nvGrpSpPr>
          <p:cNvPr id="2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Полилиния 22"/>
          <p:cNvSpPr/>
          <p:nvPr/>
        </p:nvSpPr>
        <p:spPr>
          <a:xfrm>
            <a:off x="2836568" y="3003798"/>
            <a:ext cx="854913" cy="1135070"/>
          </a:xfrm>
          <a:custGeom>
            <a:avLst/>
            <a:gdLst>
              <a:gd name="connsiteX0" fmla="*/ 563880 w 563880"/>
              <a:gd name="connsiteY0" fmla="*/ 0 h 748665"/>
              <a:gd name="connsiteX1" fmla="*/ 0 w 563880"/>
              <a:gd name="connsiteY1" fmla="*/ 83820 h 748665"/>
              <a:gd name="connsiteX2" fmla="*/ 194310 w 563880"/>
              <a:gd name="connsiteY2" fmla="*/ 377190 h 748665"/>
              <a:gd name="connsiteX3" fmla="*/ 249555 w 563880"/>
              <a:gd name="connsiteY3" fmla="*/ 497205 h 748665"/>
              <a:gd name="connsiteX4" fmla="*/ 430530 w 563880"/>
              <a:gd name="connsiteY4" fmla="*/ 748665 h 748665"/>
              <a:gd name="connsiteX5" fmla="*/ 527685 w 563880"/>
              <a:gd name="connsiteY5" fmla="*/ 487680 h 748665"/>
              <a:gd name="connsiteX6" fmla="*/ 318135 w 563880"/>
              <a:gd name="connsiteY6" fmla="*/ 483870 h 748665"/>
              <a:gd name="connsiteX7" fmla="*/ 331470 w 563880"/>
              <a:gd name="connsiteY7" fmla="*/ 100965 h 748665"/>
              <a:gd name="connsiteX8" fmla="*/ 556260 w 563880"/>
              <a:gd name="connsiteY8" fmla="*/ 114300 h 748665"/>
              <a:gd name="connsiteX9" fmla="*/ 563880 w 563880"/>
              <a:gd name="connsiteY9" fmla="*/ 0 h 74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3880" h="748665">
                <a:moveTo>
                  <a:pt x="563880" y="0"/>
                </a:moveTo>
                <a:lnTo>
                  <a:pt x="0" y="83820"/>
                </a:lnTo>
                <a:lnTo>
                  <a:pt x="194310" y="377190"/>
                </a:lnTo>
                <a:lnTo>
                  <a:pt x="249555" y="497205"/>
                </a:lnTo>
                <a:lnTo>
                  <a:pt x="430530" y="748665"/>
                </a:lnTo>
                <a:lnTo>
                  <a:pt x="527685" y="487680"/>
                </a:lnTo>
                <a:lnTo>
                  <a:pt x="318135" y="483870"/>
                </a:lnTo>
                <a:lnTo>
                  <a:pt x="331470" y="100965"/>
                </a:lnTo>
                <a:lnTo>
                  <a:pt x="556260" y="114300"/>
                </a:lnTo>
                <a:lnTo>
                  <a:pt x="56388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1187624" y="3147814"/>
            <a:ext cx="1296144" cy="216024"/>
          </a:xfrm>
          <a:prstGeom prst="wedgeRectCallout">
            <a:avLst>
              <a:gd name="adj1" fmla="val 105110"/>
              <a:gd name="adj2" fmla="val 90891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Планируемый участок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/>
          <p:nvPr/>
        </p:nvPicPr>
        <p:blipFill>
          <a:blip r:embed="rId3">
            <a:lum bright="10000" contrast="10000"/>
          </a:blip>
          <a:srcRect l="7034" t="8492" r="4031" b="5271"/>
          <a:stretch>
            <a:fillRect/>
          </a:stretch>
        </p:blipFill>
        <p:spPr bwMode="auto">
          <a:xfrm>
            <a:off x="1487927" y="1380691"/>
            <a:ext cx="5861322" cy="319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Ограничения в использовании участка </a:t>
            </a:r>
            <a:endParaRPr sz="1600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grpSp>
        <p:nvGrpSpPr>
          <p:cNvPr id="2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Прямоугольная выноска 25"/>
          <p:cNvSpPr/>
          <p:nvPr/>
        </p:nvSpPr>
        <p:spPr>
          <a:xfrm>
            <a:off x="5148064" y="2139702"/>
            <a:ext cx="576064" cy="216024"/>
          </a:xfrm>
          <a:prstGeom prst="wedgeRectCallout">
            <a:avLst>
              <a:gd name="adj1" fmla="val -176681"/>
              <a:gd name="adj2" fmla="val 203473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ГРС</a:t>
            </a: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3491880" y="4083918"/>
            <a:ext cx="648072" cy="216024"/>
          </a:xfrm>
          <a:prstGeom prst="wedgeRectCallout">
            <a:avLst>
              <a:gd name="adj1" fmla="val 61417"/>
              <a:gd name="adj2" fmla="val -352485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ВОЛП</a:t>
            </a:r>
          </a:p>
        </p:txBody>
      </p:sp>
      <p:sp>
        <p:nvSpPr>
          <p:cNvPr id="31" name="Прямоугольная выноска 30"/>
          <p:cNvSpPr/>
          <p:nvPr/>
        </p:nvSpPr>
        <p:spPr>
          <a:xfrm>
            <a:off x="2843808" y="3075806"/>
            <a:ext cx="648072" cy="216024"/>
          </a:xfrm>
          <a:prstGeom prst="wedgeRectCallout">
            <a:avLst>
              <a:gd name="adj1" fmla="val 3504"/>
              <a:gd name="adj2" fmla="val -292468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ВЛ 10 кВ</a:t>
            </a:r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539552" y="2787774"/>
            <a:ext cx="792088" cy="216024"/>
          </a:xfrm>
          <a:prstGeom prst="wedgeRectCallout">
            <a:avLst>
              <a:gd name="adj1" fmla="val 95111"/>
              <a:gd name="adj2" fmla="val -226132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ВЛ 220 кВ</a:t>
            </a: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3923928" y="1923678"/>
            <a:ext cx="792088" cy="216024"/>
          </a:xfrm>
          <a:prstGeom prst="wedgeRectCallout">
            <a:avLst>
              <a:gd name="adj1" fmla="val -66516"/>
              <a:gd name="adj2" fmla="val 118184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Газопровод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3718064" y="2906390"/>
            <a:ext cx="1030466" cy="1368152"/>
          </a:xfrm>
          <a:custGeom>
            <a:avLst/>
            <a:gdLst>
              <a:gd name="connsiteX0" fmla="*/ 563880 w 563880"/>
              <a:gd name="connsiteY0" fmla="*/ 0 h 748665"/>
              <a:gd name="connsiteX1" fmla="*/ 0 w 563880"/>
              <a:gd name="connsiteY1" fmla="*/ 83820 h 748665"/>
              <a:gd name="connsiteX2" fmla="*/ 194310 w 563880"/>
              <a:gd name="connsiteY2" fmla="*/ 377190 h 748665"/>
              <a:gd name="connsiteX3" fmla="*/ 249555 w 563880"/>
              <a:gd name="connsiteY3" fmla="*/ 497205 h 748665"/>
              <a:gd name="connsiteX4" fmla="*/ 430530 w 563880"/>
              <a:gd name="connsiteY4" fmla="*/ 748665 h 748665"/>
              <a:gd name="connsiteX5" fmla="*/ 527685 w 563880"/>
              <a:gd name="connsiteY5" fmla="*/ 487680 h 748665"/>
              <a:gd name="connsiteX6" fmla="*/ 318135 w 563880"/>
              <a:gd name="connsiteY6" fmla="*/ 483870 h 748665"/>
              <a:gd name="connsiteX7" fmla="*/ 331470 w 563880"/>
              <a:gd name="connsiteY7" fmla="*/ 100965 h 748665"/>
              <a:gd name="connsiteX8" fmla="*/ 556260 w 563880"/>
              <a:gd name="connsiteY8" fmla="*/ 114300 h 748665"/>
              <a:gd name="connsiteX9" fmla="*/ 563880 w 563880"/>
              <a:gd name="connsiteY9" fmla="*/ 0 h 74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3880" h="748665">
                <a:moveTo>
                  <a:pt x="563880" y="0"/>
                </a:moveTo>
                <a:lnTo>
                  <a:pt x="0" y="83820"/>
                </a:lnTo>
                <a:lnTo>
                  <a:pt x="194310" y="377190"/>
                </a:lnTo>
                <a:lnTo>
                  <a:pt x="249555" y="497205"/>
                </a:lnTo>
                <a:lnTo>
                  <a:pt x="430530" y="748665"/>
                </a:lnTo>
                <a:lnTo>
                  <a:pt x="527685" y="487680"/>
                </a:lnTo>
                <a:lnTo>
                  <a:pt x="318135" y="483870"/>
                </a:lnTo>
                <a:lnTo>
                  <a:pt x="331470" y="100965"/>
                </a:lnTo>
                <a:lnTo>
                  <a:pt x="556260" y="114300"/>
                </a:lnTo>
                <a:lnTo>
                  <a:pt x="56388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Инфраструктура</a:t>
            </a:r>
            <a:br>
              <a:rPr lang="ru-RU" sz="1600" dirty="0" smtClean="0"/>
            </a:br>
            <a:r>
              <a:rPr lang="ru-RU" sz="1200" dirty="0" smtClean="0"/>
              <a:t>возможные точки подключения к сетям инженерно-технического обеспечения </a:t>
            </a:r>
            <a:endParaRPr sz="1200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grpSp>
        <p:nvGrpSpPr>
          <p:cNvPr id="2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Рисунок 19"/>
          <p:cNvPicPr/>
          <p:nvPr/>
        </p:nvPicPr>
        <p:blipFill>
          <a:blip r:embed="rId3"/>
          <a:srcRect t="16691" r="13408" b="10249"/>
          <a:stretch>
            <a:fillRect/>
          </a:stretch>
        </p:blipFill>
        <p:spPr bwMode="auto">
          <a:xfrm>
            <a:off x="848102" y="1390092"/>
            <a:ext cx="6748234" cy="319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729</Words>
  <Application>Microsoft Office PowerPoint</Application>
  <PresentationFormat>Экран (16:9)</PresentationFormat>
  <Paragraphs>84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Salerio template</vt:lpstr>
      <vt:lpstr>Предложение  по размещению на территории  Орловского района промышленного объекта</vt:lpstr>
      <vt:lpstr>Описание местоположения участка</vt:lpstr>
      <vt:lpstr>Транспортная доступность</vt:lpstr>
      <vt:lpstr>Расположение участка согласно документам территориального планирования </vt:lpstr>
      <vt:lpstr>Расположение участка согласно документам территориального планирования </vt:lpstr>
      <vt:lpstr>Расположение участка согласно документам территориального планирования </vt:lpstr>
      <vt:lpstr>Ограничения в использовании участка </vt:lpstr>
      <vt:lpstr>Ограничения в использовании участка </vt:lpstr>
      <vt:lpstr>Инфраструктура возможные точки подключения к сетям инженерно-технического обеспечения </vt:lpstr>
      <vt:lpstr>Слайд 10</vt:lpstr>
      <vt:lpstr>Слайд 11</vt:lpstr>
      <vt:lpstr>Фотоматериалы</vt:lpstr>
      <vt:lpstr>Фотоматериалы</vt:lpstr>
      <vt:lpstr>Общая информация о районе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Предложение  по размещению завода  на территории  Орловского района</dc:title>
  <dc:creator>ANNA</dc:creator>
  <cp:lastModifiedBy>ANNA</cp:lastModifiedBy>
  <cp:revision>47</cp:revision>
  <dcterms:modified xsi:type="dcterms:W3CDTF">2019-09-05T14:53:56Z</dcterms:modified>
</cp:coreProperties>
</file>